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6" r:id="rId17"/>
    <p:sldId id="270" r:id="rId18"/>
    <p:sldId id="271" r:id="rId19"/>
    <p:sldId id="275" r:id="rId20"/>
    <p:sldId id="272" r:id="rId21"/>
    <p:sldId id="273" r:id="rId22"/>
  </p:sldIdLst>
  <p:sldSz cx="9144000" cy="6858000" type="screen4x3"/>
  <p:notesSz cx="6858000" cy="9144000"/>
  <p:defaultTextStyle>
    <a:defPPr>
      <a:defRPr lang="es-E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A"/>
    <a:srgbClr val="004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85" autoAdjust="0"/>
  </p:normalViewPr>
  <p:slideViewPr>
    <p:cSldViewPr snapToGrid="0" snapToObjects="1">
      <p:cViewPr>
        <p:scale>
          <a:sx n="100" d="100"/>
          <a:sy n="100" d="100"/>
        </p:scale>
        <p:origin x="-504"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pPr>
              <a:defRPr/>
            </a:pPr>
            <a:fld id="{C1A95320-51F2-4654-8B8D-0480F003A0EF}" type="datetimeFigureOut">
              <a:rPr lang="es-ES" altLang="es-PE" smtClean="0"/>
              <a:pPr>
                <a:defRPr/>
              </a:pPr>
              <a:t>11/03/2015</a:t>
            </a:fld>
            <a:endParaRPr lang="es-ES" altLang="es-PE"/>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BF51ED43-D0A2-47C6-B68F-2D3DC70A9F15}" type="slidenum">
              <a:rPr lang="es-ES" altLang="es-PE" smtClean="0"/>
              <a:pPr>
                <a:defRPr/>
              </a:pPr>
              <a:t>‹Nº›</a:t>
            </a:fld>
            <a:endParaRPr lang="es-ES" altLang="es-PE"/>
          </a:p>
        </p:txBody>
      </p:sp>
    </p:spTree>
    <p:extLst>
      <p:ext uri="{BB962C8B-B14F-4D97-AF65-F5344CB8AC3E}">
        <p14:creationId xmlns:p14="http://schemas.microsoft.com/office/powerpoint/2010/main" val="328168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a:defRPr/>
            </a:pPr>
            <a:fld id="{5678FE44-E24B-478D-96EC-3381E889434E}" type="datetimeFigureOut">
              <a:rPr lang="es-ES" altLang="es-PE" smtClean="0"/>
              <a:pPr>
                <a:defRPr/>
              </a:pPr>
              <a:t>11/03/2015</a:t>
            </a:fld>
            <a:endParaRPr lang="es-ES" altLang="es-PE"/>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8345B2F8-87E8-4479-9363-54957710D6F1}" type="slidenum">
              <a:rPr lang="es-ES" altLang="es-PE" smtClean="0"/>
              <a:pPr>
                <a:defRPr/>
              </a:pPr>
              <a:t>‹Nº›</a:t>
            </a:fld>
            <a:endParaRPr lang="es-ES" altLang="es-PE"/>
          </a:p>
        </p:txBody>
      </p:sp>
    </p:spTree>
    <p:extLst>
      <p:ext uri="{BB962C8B-B14F-4D97-AF65-F5344CB8AC3E}">
        <p14:creationId xmlns:p14="http://schemas.microsoft.com/office/powerpoint/2010/main" val="342595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a:defRPr/>
            </a:pPr>
            <a:fld id="{2302E349-EC82-4B3A-8DC6-708D8786F92F}" type="datetimeFigureOut">
              <a:rPr lang="es-ES" altLang="es-PE" smtClean="0"/>
              <a:pPr>
                <a:defRPr/>
              </a:pPr>
              <a:t>11/03/2015</a:t>
            </a:fld>
            <a:endParaRPr lang="es-ES" altLang="es-PE"/>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64F42FDA-4D39-43C8-BCBE-528198B06FB8}" type="slidenum">
              <a:rPr lang="es-ES" altLang="es-PE" smtClean="0"/>
              <a:pPr>
                <a:defRPr/>
              </a:pPr>
              <a:t>‹Nº›</a:t>
            </a:fld>
            <a:endParaRPr lang="es-ES" altLang="es-PE"/>
          </a:p>
        </p:txBody>
      </p:sp>
    </p:spTree>
    <p:extLst>
      <p:ext uri="{BB962C8B-B14F-4D97-AF65-F5344CB8AC3E}">
        <p14:creationId xmlns:p14="http://schemas.microsoft.com/office/powerpoint/2010/main" val="363587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a:defRPr/>
            </a:pPr>
            <a:fld id="{C9C9A372-F69D-4133-BB70-7232506B2C0A}" type="datetimeFigureOut">
              <a:rPr lang="es-ES" altLang="es-PE" smtClean="0"/>
              <a:pPr>
                <a:defRPr/>
              </a:pPr>
              <a:t>11/03/2015</a:t>
            </a:fld>
            <a:endParaRPr lang="es-ES" altLang="es-PE"/>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2DF74DE6-A3B1-4E28-B78C-34C3747FDC44}" type="slidenum">
              <a:rPr lang="es-ES" altLang="es-PE" smtClean="0"/>
              <a:pPr>
                <a:defRPr/>
              </a:pPr>
              <a:t>‹Nº›</a:t>
            </a:fld>
            <a:endParaRPr lang="es-ES" altLang="es-PE"/>
          </a:p>
        </p:txBody>
      </p:sp>
    </p:spTree>
    <p:extLst>
      <p:ext uri="{BB962C8B-B14F-4D97-AF65-F5344CB8AC3E}">
        <p14:creationId xmlns:p14="http://schemas.microsoft.com/office/powerpoint/2010/main" val="89049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614F7088-C0A7-4DA4-A9A5-4DDDBE7DDE80}" type="datetimeFigureOut">
              <a:rPr lang="es-ES" altLang="es-PE" smtClean="0"/>
              <a:pPr>
                <a:defRPr/>
              </a:pPr>
              <a:t>11/03/2015</a:t>
            </a:fld>
            <a:endParaRPr lang="es-ES" altLang="es-PE"/>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CB36AB54-1C4D-43C2-8081-6558321778E2}" type="slidenum">
              <a:rPr lang="es-ES" altLang="es-PE" smtClean="0"/>
              <a:pPr>
                <a:defRPr/>
              </a:pPr>
              <a:t>‹Nº›</a:t>
            </a:fld>
            <a:endParaRPr lang="es-ES" altLang="es-PE"/>
          </a:p>
        </p:txBody>
      </p:sp>
    </p:spTree>
    <p:extLst>
      <p:ext uri="{BB962C8B-B14F-4D97-AF65-F5344CB8AC3E}">
        <p14:creationId xmlns:p14="http://schemas.microsoft.com/office/powerpoint/2010/main" val="324631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pPr>
              <a:defRPr/>
            </a:pPr>
            <a:fld id="{18EC835A-3291-4D1C-9FA5-9F1FA3EFB189}" type="datetimeFigureOut">
              <a:rPr lang="es-ES" altLang="es-PE" smtClean="0"/>
              <a:pPr>
                <a:defRPr/>
              </a:pPr>
              <a:t>11/03/2015</a:t>
            </a:fld>
            <a:endParaRPr lang="es-ES" altLang="es-PE"/>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ECB59F3C-C6A2-45F9-A34F-818800E5E536}" type="slidenum">
              <a:rPr lang="es-ES" altLang="es-PE" smtClean="0"/>
              <a:pPr>
                <a:defRPr/>
              </a:pPr>
              <a:t>‹Nº›</a:t>
            </a:fld>
            <a:endParaRPr lang="es-ES" altLang="es-PE"/>
          </a:p>
        </p:txBody>
      </p:sp>
    </p:spTree>
    <p:extLst>
      <p:ext uri="{BB962C8B-B14F-4D97-AF65-F5344CB8AC3E}">
        <p14:creationId xmlns:p14="http://schemas.microsoft.com/office/powerpoint/2010/main" val="338540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pPr>
              <a:defRPr/>
            </a:pPr>
            <a:fld id="{9567B4DA-150E-4866-AE22-0E0E493395DE}" type="datetimeFigureOut">
              <a:rPr lang="es-ES" altLang="es-PE" smtClean="0"/>
              <a:pPr>
                <a:defRPr/>
              </a:pPr>
              <a:t>11/03/2015</a:t>
            </a:fld>
            <a:endParaRPr lang="es-ES" altLang="es-PE"/>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6B1D41F2-4BE6-44D7-8B47-E44196595F04}" type="slidenum">
              <a:rPr lang="es-ES" altLang="es-PE" smtClean="0"/>
              <a:pPr>
                <a:defRPr/>
              </a:pPr>
              <a:t>‹Nº›</a:t>
            </a:fld>
            <a:endParaRPr lang="es-ES" altLang="es-PE"/>
          </a:p>
        </p:txBody>
      </p:sp>
    </p:spTree>
    <p:extLst>
      <p:ext uri="{BB962C8B-B14F-4D97-AF65-F5344CB8AC3E}">
        <p14:creationId xmlns:p14="http://schemas.microsoft.com/office/powerpoint/2010/main" val="199521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pPr>
              <a:defRPr/>
            </a:pPr>
            <a:fld id="{D11A3DA4-4EAB-4CD5-BA80-36DC12473B5E}" type="datetimeFigureOut">
              <a:rPr lang="es-ES" altLang="es-PE" smtClean="0"/>
              <a:pPr>
                <a:defRPr/>
              </a:pPr>
              <a:t>11/03/2015</a:t>
            </a:fld>
            <a:endParaRPr lang="es-ES" altLang="es-PE"/>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5DD29996-E07E-435B-AE83-0FF6181D92B0}" type="slidenum">
              <a:rPr lang="es-ES" altLang="es-PE" smtClean="0"/>
              <a:pPr>
                <a:defRPr/>
              </a:pPr>
              <a:t>‹Nº›</a:t>
            </a:fld>
            <a:endParaRPr lang="es-ES" altLang="es-PE"/>
          </a:p>
        </p:txBody>
      </p:sp>
    </p:spTree>
    <p:extLst>
      <p:ext uri="{BB962C8B-B14F-4D97-AF65-F5344CB8AC3E}">
        <p14:creationId xmlns:p14="http://schemas.microsoft.com/office/powerpoint/2010/main" val="351154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DEC67B30-8C37-401D-B6F7-19581CEFD453}" type="datetimeFigureOut">
              <a:rPr lang="es-ES" altLang="es-PE" smtClean="0"/>
              <a:pPr>
                <a:defRPr/>
              </a:pPr>
              <a:t>11/03/2015</a:t>
            </a:fld>
            <a:endParaRPr lang="es-ES" altLang="es-PE"/>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622DD464-1411-4DAD-98DD-04F551864E76}" type="slidenum">
              <a:rPr lang="es-ES" altLang="es-PE" smtClean="0"/>
              <a:pPr>
                <a:defRPr/>
              </a:pPr>
              <a:t>‹Nº›</a:t>
            </a:fld>
            <a:endParaRPr lang="es-ES" altLang="es-PE"/>
          </a:p>
        </p:txBody>
      </p:sp>
    </p:spTree>
    <p:extLst>
      <p:ext uri="{BB962C8B-B14F-4D97-AF65-F5344CB8AC3E}">
        <p14:creationId xmlns:p14="http://schemas.microsoft.com/office/powerpoint/2010/main" val="232014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40BF4B02-0FE8-438D-8009-D9984D2EC542}" type="datetimeFigureOut">
              <a:rPr lang="es-ES" altLang="es-PE" smtClean="0"/>
              <a:pPr>
                <a:defRPr/>
              </a:pPr>
              <a:t>11/03/2015</a:t>
            </a:fld>
            <a:endParaRPr lang="es-ES" altLang="es-PE"/>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38DE8CED-1A8E-4ED3-981D-22A2F69D926D}" type="slidenum">
              <a:rPr lang="es-ES" altLang="es-PE" smtClean="0"/>
              <a:pPr>
                <a:defRPr/>
              </a:pPr>
              <a:t>‹Nº›</a:t>
            </a:fld>
            <a:endParaRPr lang="es-ES" altLang="es-PE"/>
          </a:p>
        </p:txBody>
      </p:sp>
    </p:spTree>
    <p:extLst>
      <p:ext uri="{BB962C8B-B14F-4D97-AF65-F5344CB8AC3E}">
        <p14:creationId xmlns:p14="http://schemas.microsoft.com/office/powerpoint/2010/main" val="238677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D9CD70F2-F22F-4DD7-AB20-B8930AD9EDE4}" type="datetimeFigureOut">
              <a:rPr lang="es-ES" altLang="es-PE" smtClean="0"/>
              <a:pPr>
                <a:defRPr/>
              </a:pPr>
              <a:t>11/03/2015</a:t>
            </a:fld>
            <a:endParaRPr lang="es-ES" altLang="es-PE"/>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D36DEE78-CC8C-49F5-A55D-078AC77CA64C}" type="slidenum">
              <a:rPr lang="es-ES" altLang="es-PE" smtClean="0"/>
              <a:pPr>
                <a:defRPr/>
              </a:pPr>
              <a:t>‹Nº›</a:t>
            </a:fld>
            <a:endParaRPr lang="es-ES" altLang="es-PE"/>
          </a:p>
        </p:txBody>
      </p:sp>
    </p:spTree>
    <p:extLst>
      <p:ext uri="{BB962C8B-B14F-4D97-AF65-F5344CB8AC3E}">
        <p14:creationId xmlns:p14="http://schemas.microsoft.com/office/powerpoint/2010/main" val="44579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2E2929C-A1BB-42DA-9905-D5DE66E66410}" type="datetimeFigureOut">
              <a:rPr lang="es-ES" altLang="es-PE" smtClean="0"/>
              <a:pPr>
                <a:defRPr/>
              </a:pPr>
              <a:t>11/03/2015</a:t>
            </a:fld>
            <a:endParaRPr lang="es-ES" alt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A8F7D0A-CBC8-4216-8FB2-6E5E1F773BC9}" type="slidenum">
              <a:rPr lang="es-ES" altLang="es-PE" smtClean="0"/>
              <a:pPr>
                <a:defRPr/>
              </a:pPr>
              <a:t>‹Nº›</a:t>
            </a:fld>
            <a:endParaRPr lang="es-ES" altLang="es-PE"/>
          </a:p>
        </p:txBody>
      </p:sp>
    </p:spTree>
    <p:extLst>
      <p:ext uri="{BB962C8B-B14F-4D97-AF65-F5344CB8AC3E}">
        <p14:creationId xmlns:p14="http://schemas.microsoft.com/office/powerpoint/2010/main" val="144737709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1"/>
          <p:cNvSpPr>
            <a:spLocks noGrp="1"/>
          </p:cNvSpPr>
          <p:nvPr>
            <p:ph type="ctrTitle"/>
          </p:nvPr>
        </p:nvSpPr>
        <p:spPr>
          <a:xfrm>
            <a:off x="685800" y="1604963"/>
            <a:ext cx="7772400" cy="1470025"/>
          </a:xfrm>
        </p:spPr>
        <p:txBody>
          <a:bodyPr rtlCol="0">
            <a:normAutofit fontScale="90000"/>
          </a:bodyPr>
          <a:lstStyle/>
          <a:p>
            <a:pPr fontAlgn="auto">
              <a:spcAft>
                <a:spcPts val="0"/>
              </a:spcAft>
              <a:defRPr/>
            </a:pPr>
            <a:r>
              <a:rPr lang="es-ES" altLang="es-PE" sz="6000" smtClean="0"/>
              <a:t>Manual de uso para la plataforma de Sistema de ponencias </a:t>
            </a:r>
          </a:p>
        </p:txBody>
      </p:sp>
      <p:sp>
        <p:nvSpPr>
          <p:cNvPr id="3" name="Subtítulo 2"/>
          <p:cNvSpPr>
            <a:spLocks noGrp="1"/>
          </p:cNvSpPr>
          <p:nvPr>
            <p:ph type="subTitle" idx="1"/>
          </p:nvPr>
        </p:nvSpPr>
        <p:spPr/>
        <p:txBody>
          <a:bodyPr rtlCol="0">
            <a:normAutofit/>
          </a:bodyPr>
          <a:lstStyle/>
          <a:p>
            <a:pPr fontAlgn="auto">
              <a:spcAft>
                <a:spcPts val="0"/>
              </a:spcAft>
              <a:buFont typeface="Arial"/>
              <a:buNone/>
              <a:defRPr/>
            </a:pPr>
            <a:r>
              <a:rPr lang="es-ES" sz="4000" dirty="0" smtClean="0">
                <a:solidFill>
                  <a:schemeClr val="accent5">
                    <a:lumMod val="75000"/>
                  </a:schemeClr>
                </a:solidFill>
              </a:rPr>
              <a:t>ASPIRANTE A PONENTE</a:t>
            </a:r>
          </a:p>
          <a:p>
            <a:pPr fontAlgn="auto">
              <a:spcAft>
                <a:spcPts val="0"/>
              </a:spcAft>
              <a:buFont typeface="Arial"/>
              <a:buNone/>
              <a:defRPr/>
            </a:pPr>
            <a:endParaRPr lang="es-ES" dirty="0" smtClean="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012" y="5479927"/>
            <a:ext cx="3957154" cy="1219200"/>
          </a:xfrm>
          <a:prstGeom prst="rect">
            <a:avLst/>
          </a:prstGeom>
        </p:spPr>
      </p:pic>
      <p:sp>
        <p:nvSpPr>
          <p:cNvPr id="5" name="14 CuadroTexto"/>
          <p:cNvSpPr txBox="1">
            <a:spLocks noChangeArrowheads="1"/>
          </p:cNvSpPr>
          <p:nvPr/>
        </p:nvSpPr>
        <p:spPr bwMode="auto">
          <a:xfrm>
            <a:off x="638033" y="5696185"/>
            <a:ext cx="29448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dirty="0" smtClean="0">
                <a:solidFill>
                  <a:srgbClr val="00427A"/>
                </a:solidFill>
                <a:latin typeface="Gill Sans MT" panose="020B0502020104020203" pitchFamily="34" charset="0"/>
              </a:rPr>
              <a:t>OFICINA DE</a:t>
            </a:r>
          </a:p>
          <a:p>
            <a:pPr>
              <a:spcBef>
                <a:spcPct val="0"/>
              </a:spcBef>
              <a:buFontTx/>
              <a:buNone/>
            </a:pPr>
            <a:r>
              <a:rPr lang="es-PE" altLang="es-PE" sz="1800" b="1" dirty="0" smtClean="0">
                <a:solidFill>
                  <a:srgbClr val="00427A"/>
                </a:solidFill>
                <a:latin typeface="Gill Sans MT" panose="020B0502020104020203" pitchFamily="34" charset="0"/>
              </a:rPr>
              <a:t>EVENTOS Y</a:t>
            </a:r>
          </a:p>
          <a:p>
            <a:pPr>
              <a:spcBef>
                <a:spcPct val="0"/>
              </a:spcBef>
              <a:buFontTx/>
              <a:buNone/>
            </a:pPr>
            <a:r>
              <a:rPr lang="es-PE" altLang="es-PE" sz="1800" b="1" dirty="0" smtClean="0">
                <a:solidFill>
                  <a:srgbClr val="00427A"/>
                </a:solidFill>
                <a:latin typeface="Gill Sans MT" panose="020B0502020104020203" pitchFamily="34" charset="0"/>
              </a:rPr>
              <a:t>VIAJES</a:t>
            </a:r>
            <a:endParaRPr lang="es-PE" altLang="es-PE" sz="1800" b="1" dirty="0">
              <a:solidFill>
                <a:srgbClr val="00427A"/>
              </a:solidFill>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txBox="1">
            <a:spLocks/>
          </p:cNvSpPr>
          <p:nvPr/>
        </p:nvSpPr>
        <p:spPr>
          <a:xfrm>
            <a:off x="342900" y="6383338"/>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11269" name="9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3" name="2 Rectángulo"/>
          <p:cNvSpPr/>
          <p:nvPr/>
        </p:nvSpPr>
        <p:spPr>
          <a:xfrm>
            <a:off x="342900" y="276136"/>
            <a:ext cx="8515350" cy="923330"/>
          </a:xfrm>
          <a:prstGeom prst="rect">
            <a:avLst/>
          </a:prstGeom>
        </p:spPr>
        <p:txBody>
          <a:bodyPr wrap="square">
            <a:spAutoFit/>
          </a:bodyPr>
          <a:lstStyle/>
          <a:p>
            <a:r>
              <a:rPr lang="es-PE" dirty="0"/>
              <a:t>Al dar click podrá observar los cuadros de texto que están por llenar como “colocar el nombre al resumen”. Además, dos pestañas una que dice “Descripción” y otra "Coautores".</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92" b="12738"/>
          <a:stretch/>
        </p:blipFill>
        <p:spPr bwMode="auto">
          <a:xfrm>
            <a:off x="279836" y="1780416"/>
            <a:ext cx="8702176" cy="3721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1 Rectángulo"/>
          <p:cNvSpPr/>
          <p:nvPr/>
        </p:nvSpPr>
        <p:spPr>
          <a:xfrm>
            <a:off x="8163098" y="1805524"/>
            <a:ext cx="558615" cy="9310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txBox="1">
            <a:spLocks/>
          </p:cNvSpPr>
          <p:nvPr/>
        </p:nvSpPr>
        <p:spPr>
          <a:xfrm>
            <a:off x="342900" y="6384925"/>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12292" name="7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2" name="1 Rectángulo"/>
          <p:cNvSpPr/>
          <p:nvPr/>
        </p:nvSpPr>
        <p:spPr>
          <a:xfrm>
            <a:off x="342900" y="328136"/>
            <a:ext cx="8401050" cy="923330"/>
          </a:xfrm>
          <a:prstGeom prst="rect">
            <a:avLst/>
          </a:prstGeom>
        </p:spPr>
        <p:txBody>
          <a:bodyPr wrap="square">
            <a:spAutoFit/>
          </a:bodyPr>
          <a:lstStyle/>
          <a:p>
            <a:r>
              <a:rPr lang="es-PE" dirty="0"/>
              <a:t>En la pestaña "Descripción" podrá realizar su resumen. Debe escoger entre las opciones “en editor de texto” o “archivo”. Si escoge la opción “en editor de texto” podrá desarrollar su resumen en la sección marcada.</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97" b="13412"/>
          <a:stretch/>
        </p:blipFill>
        <p:spPr bwMode="auto">
          <a:xfrm>
            <a:off x="342900" y="1551716"/>
            <a:ext cx="8593165" cy="366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txBox="1">
            <a:spLocks/>
          </p:cNvSpPr>
          <p:nvPr/>
        </p:nvSpPr>
        <p:spPr>
          <a:xfrm>
            <a:off x="342900" y="6383338"/>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13317" name="9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3" name="2 Rectángulo"/>
          <p:cNvSpPr/>
          <p:nvPr/>
        </p:nvSpPr>
        <p:spPr>
          <a:xfrm>
            <a:off x="342900" y="262235"/>
            <a:ext cx="8477250" cy="646331"/>
          </a:xfrm>
          <a:prstGeom prst="rect">
            <a:avLst/>
          </a:prstGeom>
        </p:spPr>
        <p:txBody>
          <a:bodyPr wrap="square">
            <a:spAutoFit/>
          </a:bodyPr>
          <a:lstStyle/>
          <a:p>
            <a:r>
              <a:rPr lang="es-PE" dirty="0"/>
              <a:t>Si escoge la opción “Archivo”, podrá adjuntar el archivo dando click en el botón “Añadir archivo”.</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287" b="18283"/>
          <a:stretch/>
        </p:blipFill>
        <p:spPr bwMode="auto">
          <a:xfrm>
            <a:off x="133350" y="1606741"/>
            <a:ext cx="8801100" cy="348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p:cNvSpPr txBox="1">
            <a:spLocks/>
          </p:cNvSpPr>
          <p:nvPr/>
        </p:nvSpPr>
        <p:spPr>
          <a:xfrm>
            <a:off x="342900" y="6334125"/>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14341" name="8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4" name="3 Rectángulo"/>
          <p:cNvSpPr/>
          <p:nvPr/>
        </p:nvSpPr>
        <p:spPr>
          <a:xfrm>
            <a:off x="342900" y="257086"/>
            <a:ext cx="8305800" cy="646331"/>
          </a:xfrm>
          <a:prstGeom prst="rect">
            <a:avLst/>
          </a:prstGeom>
        </p:spPr>
        <p:txBody>
          <a:bodyPr wrap="square">
            <a:spAutoFit/>
          </a:bodyPr>
          <a:lstStyle/>
          <a:p>
            <a:r>
              <a:rPr lang="es-PE" dirty="0"/>
              <a:t>Dando click en la pestaña “Coautores” podrá colocar los datos del coautor del resumen. Para esto deberá dar click en el botón “+Añadir coautor”.</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200" b="21354"/>
          <a:stretch/>
        </p:blipFill>
        <p:spPr bwMode="auto">
          <a:xfrm>
            <a:off x="101600" y="1581302"/>
            <a:ext cx="8907463" cy="337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p:cNvSpPr txBox="1">
            <a:spLocks/>
          </p:cNvSpPr>
          <p:nvPr/>
        </p:nvSpPr>
        <p:spPr>
          <a:xfrm>
            <a:off x="342900" y="6383338"/>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15365" name="8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37" b="10894"/>
          <a:stretch/>
        </p:blipFill>
        <p:spPr bwMode="auto">
          <a:xfrm>
            <a:off x="571500" y="1600201"/>
            <a:ext cx="8191500" cy="360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458" b="25521"/>
          <a:stretch/>
        </p:blipFill>
        <p:spPr bwMode="auto">
          <a:xfrm>
            <a:off x="183651" y="1362075"/>
            <a:ext cx="881747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42900" y="257086"/>
            <a:ext cx="8305800" cy="646331"/>
          </a:xfrm>
          <a:prstGeom prst="rect">
            <a:avLst/>
          </a:prstGeom>
        </p:spPr>
        <p:txBody>
          <a:bodyPr wrap="square">
            <a:spAutoFit/>
          </a:bodyPr>
          <a:lstStyle/>
          <a:p>
            <a:r>
              <a:rPr lang="es-PE" dirty="0"/>
              <a:t>Dando click en la pestaña </a:t>
            </a:r>
            <a:r>
              <a:rPr lang="es-PE" dirty="0" smtClean="0"/>
              <a:t>“Panel” </a:t>
            </a:r>
            <a:r>
              <a:rPr lang="es-PE" dirty="0"/>
              <a:t>podrá colocar los datos </a:t>
            </a:r>
            <a:r>
              <a:rPr lang="es-PE" dirty="0" smtClean="0"/>
              <a:t>de los participantes de una propuesta de panel. Para esto deberá </a:t>
            </a:r>
            <a:r>
              <a:rPr lang="es-PE" dirty="0"/>
              <a:t>dar click en el botón “+Añadir </a:t>
            </a:r>
            <a:r>
              <a:rPr lang="es-PE" dirty="0" smtClean="0"/>
              <a:t>panelista”.</a:t>
            </a:r>
            <a:endParaRPr lang="es-PE" dirty="0"/>
          </a:p>
        </p:txBody>
      </p:sp>
    </p:spTree>
    <p:extLst>
      <p:ext uri="{BB962C8B-B14F-4D97-AF65-F5344CB8AC3E}">
        <p14:creationId xmlns:p14="http://schemas.microsoft.com/office/powerpoint/2010/main" val="1078471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937" b="10937"/>
          <a:stretch/>
        </p:blipFill>
        <p:spPr bwMode="auto">
          <a:xfrm>
            <a:off x="459875" y="1123950"/>
            <a:ext cx="8505825" cy="373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88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342900" y="6383338"/>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16388" name="4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2" name="1 Rectángulo"/>
          <p:cNvSpPr/>
          <p:nvPr/>
        </p:nvSpPr>
        <p:spPr>
          <a:xfrm>
            <a:off x="342900" y="352336"/>
            <a:ext cx="8496300" cy="646331"/>
          </a:xfrm>
          <a:prstGeom prst="rect">
            <a:avLst/>
          </a:prstGeom>
        </p:spPr>
        <p:txBody>
          <a:bodyPr wrap="square">
            <a:spAutoFit/>
          </a:bodyPr>
          <a:lstStyle/>
          <a:p>
            <a:r>
              <a:rPr lang="es-PE" dirty="0"/>
              <a:t>IMPORTANTE: Una vez que se terminó de editar el resumen y de llenar los campos requeridos deberá escoger el eje de prueba al cual va a postular y la modalidad. </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459" b="15365"/>
          <a:stretch/>
        </p:blipFill>
        <p:spPr bwMode="auto">
          <a:xfrm>
            <a:off x="169863" y="1581149"/>
            <a:ext cx="8839200" cy="36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342900" y="6392863"/>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17413" name="7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4" name="3 Rectángulo"/>
          <p:cNvSpPr/>
          <p:nvPr/>
        </p:nvSpPr>
        <p:spPr>
          <a:xfrm>
            <a:off x="342900" y="151537"/>
            <a:ext cx="8343900" cy="923330"/>
          </a:xfrm>
          <a:prstGeom prst="rect">
            <a:avLst/>
          </a:prstGeom>
        </p:spPr>
        <p:txBody>
          <a:bodyPr wrap="square">
            <a:spAutoFit/>
          </a:bodyPr>
          <a:lstStyle/>
          <a:p>
            <a:r>
              <a:rPr lang="es-PE" dirty="0"/>
              <a:t>Una vez escogido el eje al cual postulará debe dar click en el botón “Guardar borrador” si es que aún no desea publicarlo. Si ya desea publicarlo, debe dar click en el botón “Publicar” para poder enviar el resumen al respectivo comité científico que lo evaluará.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459" b="15365"/>
          <a:stretch/>
        </p:blipFill>
        <p:spPr bwMode="auto">
          <a:xfrm>
            <a:off x="169863" y="1581149"/>
            <a:ext cx="8839200" cy="36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460" b="15884"/>
          <a:stretch/>
        </p:blipFill>
        <p:spPr bwMode="auto">
          <a:xfrm>
            <a:off x="419100" y="1333501"/>
            <a:ext cx="8515350" cy="347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471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342900" y="6386513"/>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3076" name="1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dirty="0">
                <a:solidFill>
                  <a:srgbClr val="0070C0"/>
                </a:solidFill>
              </a:rPr>
              <a:t>Oficina de Eventos y Viajes</a:t>
            </a:r>
          </a:p>
        </p:txBody>
      </p:sp>
      <p:sp>
        <p:nvSpPr>
          <p:cNvPr id="3" name="2 Rectángulo"/>
          <p:cNvSpPr/>
          <p:nvPr/>
        </p:nvSpPr>
        <p:spPr>
          <a:xfrm>
            <a:off x="784746" y="1229688"/>
            <a:ext cx="7308376" cy="2123658"/>
          </a:xfrm>
          <a:prstGeom prst="rect">
            <a:avLst/>
          </a:prstGeom>
        </p:spPr>
        <p:txBody>
          <a:bodyPr wrap="square">
            <a:spAutoFit/>
          </a:bodyPr>
          <a:lstStyle/>
          <a:p>
            <a:r>
              <a:rPr lang="es-PE" sz="4400" dirty="0"/>
              <a:t>El aspirante a ponente deberá ingresar al </a:t>
            </a:r>
            <a:r>
              <a:rPr lang="es-PE" sz="4400" dirty="0" smtClean="0"/>
              <a:t>link de formulario del evento para </a:t>
            </a:r>
            <a:r>
              <a:rPr lang="es-PE" sz="4400" dirty="0"/>
              <a:t>registrarse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p:cNvSpPr txBox="1">
            <a:spLocks/>
          </p:cNvSpPr>
          <p:nvPr/>
        </p:nvSpPr>
        <p:spPr>
          <a:xfrm>
            <a:off x="457200" y="6383338"/>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18437" name="8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4" name="3 Rectángulo"/>
          <p:cNvSpPr/>
          <p:nvPr/>
        </p:nvSpPr>
        <p:spPr>
          <a:xfrm>
            <a:off x="457199" y="208466"/>
            <a:ext cx="8413845" cy="646331"/>
          </a:xfrm>
          <a:prstGeom prst="rect">
            <a:avLst/>
          </a:prstGeom>
        </p:spPr>
        <p:txBody>
          <a:bodyPr wrap="square">
            <a:spAutoFit/>
          </a:bodyPr>
          <a:lstStyle/>
          <a:p>
            <a:r>
              <a:rPr lang="es-PE" dirty="0"/>
              <a:t>Una vez publicado el resumen, el aspirante deberá esperar a que se apruebe o desapruebe el resumen por lo que este aparecerá en el estado “Esperando revisión”. </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685" b="33073"/>
          <a:stretch/>
        </p:blipFill>
        <p:spPr bwMode="auto">
          <a:xfrm>
            <a:off x="279494" y="1426297"/>
            <a:ext cx="8591550" cy="266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p:cNvSpPr txBox="1">
            <a:spLocks/>
          </p:cNvSpPr>
          <p:nvPr/>
        </p:nvSpPr>
        <p:spPr>
          <a:xfrm>
            <a:off x="342900" y="6383338"/>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19461" name="8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3" name="2 Rectángulo"/>
          <p:cNvSpPr/>
          <p:nvPr/>
        </p:nvSpPr>
        <p:spPr>
          <a:xfrm>
            <a:off x="342899" y="350259"/>
            <a:ext cx="8438493" cy="646331"/>
          </a:xfrm>
          <a:prstGeom prst="rect">
            <a:avLst/>
          </a:prstGeom>
        </p:spPr>
        <p:txBody>
          <a:bodyPr wrap="square">
            <a:spAutoFit/>
          </a:bodyPr>
          <a:lstStyle/>
          <a:p>
            <a:r>
              <a:rPr lang="es-PE" dirty="0"/>
              <a:t>Solo se logrará adjuntar el archivo final con las correcciones que se requieran (si este fue aprobado).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ítulo 2"/>
          <p:cNvSpPr txBox="1">
            <a:spLocks/>
          </p:cNvSpPr>
          <p:nvPr/>
        </p:nvSpPr>
        <p:spPr>
          <a:xfrm>
            <a:off x="355600" y="6460798"/>
            <a:ext cx="1890713"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4101" name="14 CuadroTexto"/>
          <p:cNvSpPr txBox="1">
            <a:spLocks noChangeArrowheads="1"/>
          </p:cNvSpPr>
          <p:nvPr/>
        </p:nvSpPr>
        <p:spPr bwMode="auto">
          <a:xfrm>
            <a:off x="6064250" y="6365657"/>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dirty="0">
                <a:solidFill>
                  <a:srgbClr val="0070C0"/>
                </a:solidFill>
              </a:rPr>
              <a:t>Oficina de Eventos y Viajes</a:t>
            </a:r>
          </a:p>
        </p:txBody>
      </p:sp>
      <p:sp>
        <p:nvSpPr>
          <p:cNvPr id="3" name="2 Rectángulo"/>
          <p:cNvSpPr/>
          <p:nvPr/>
        </p:nvSpPr>
        <p:spPr>
          <a:xfrm>
            <a:off x="355600" y="187187"/>
            <a:ext cx="8242490" cy="646331"/>
          </a:xfrm>
          <a:prstGeom prst="rect">
            <a:avLst/>
          </a:prstGeom>
        </p:spPr>
        <p:txBody>
          <a:bodyPr wrap="square">
            <a:spAutoFit/>
          </a:bodyPr>
          <a:lstStyle/>
          <a:p>
            <a:r>
              <a:rPr lang="es-PE" dirty="0"/>
              <a:t>Al dar click en el link le aparecerá la siguiente ventana, en la cual deberá completar los datos respectivos.</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22" t="11207" r="21846" b="6249"/>
          <a:stretch/>
        </p:blipFill>
        <p:spPr bwMode="auto">
          <a:xfrm>
            <a:off x="1390077" y="867104"/>
            <a:ext cx="6550953" cy="55143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355600" y="6413500"/>
            <a:ext cx="1987550"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5125" name="7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3" name="2 Rectángulo"/>
          <p:cNvSpPr/>
          <p:nvPr/>
        </p:nvSpPr>
        <p:spPr>
          <a:xfrm>
            <a:off x="355599" y="189541"/>
            <a:ext cx="8299669" cy="646331"/>
          </a:xfrm>
          <a:prstGeom prst="rect">
            <a:avLst/>
          </a:prstGeom>
        </p:spPr>
        <p:txBody>
          <a:bodyPr wrap="square">
            <a:spAutoFit/>
          </a:bodyPr>
          <a:lstStyle/>
          <a:p>
            <a:r>
              <a:rPr lang="es-PE" dirty="0"/>
              <a:t>Luego de haber registrado los datos, deberá dar click en el botón “Registrar” y le aparecerá una ventana de confirmación.</a:t>
            </a:r>
          </a:p>
        </p:txBody>
      </p:sp>
      <p:sp>
        <p:nvSpPr>
          <p:cNvPr id="4" name="3 Rectángulo"/>
          <p:cNvSpPr/>
          <p:nvPr/>
        </p:nvSpPr>
        <p:spPr>
          <a:xfrm>
            <a:off x="6723063" y="1611500"/>
            <a:ext cx="2286000" cy="2585323"/>
          </a:xfrm>
          <a:prstGeom prst="rect">
            <a:avLst/>
          </a:prstGeom>
        </p:spPr>
        <p:txBody>
          <a:bodyPr wrap="square">
            <a:spAutoFit/>
          </a:bodyPr>
          <a:lstStyle/>
          <a:p>
            <a:r>
              <a:rPr lang="es-PE" dirty="0"/>
              <a:t>*Si es un participante extranjero deberá colocar su </a:t>
            </a:r>
            <a:r>
              <a:rPr lang="es-PE" dirty="0" smtClean="0"/>
              <a:t>número de pasaporte </a:t>
            </a:r>
            <a:r>
              <a:rPr lang="es-PE" dirty="0"/>
              <a:t>o carné de extranjería. </a:t>
            </a:r>
            <a:endParaRPr lang="es-PE" dirty="0" smtClean="0"/>
          </a:p>
          <a:p>
            <a:endParaRPr lang="es-PE" dirty="0" smtClean="0"/>
          </a:p>
          <a:p>
            <a:r>
              <a:rPr lang="es-PE" dirty="0"/>
              <a:t>*</a:t>
            </a:r>
            <a:r>
              <a:rPr lang="es-PE" dirty="0" smtClean="0"/>
              <a:t>Si </a:t>
            </a:r>
            <a:r>
              <a:rPr lang="es-PE" dirty="0"/>
              <a:t>es </a:t>
            </a:r>
            <a:r>
              <a:rPr lang="es-PE" dirty="0" smtClean="0"/>
              <a:t>peruano deberá colocar su número de DNI (8 dígitos)</a:t>
            </a:r>
            <a:endParaRPr lang="es-P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86" t="11426" r="30759" b="15885"/>
          <a:stretch/>
        </p:blipFill>
        <p:spPr bwMode="auto">
          <a:xfrm>
            <a:off x="1112837" y="835872"/>
            <a:ext cx="4951413" cy="53172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342900" y="6383338"/>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6148" name="4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22" t="11195" r="13988" b="34328"/>
          <a:stretch/>
        </p:blipFill>
        <p:spPr bwMode="auto">
          <a:xfrm>
            <a:off x="110723" y="1201004"/>
            <a:ext cx="8898340" cy="39851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ítulo 2"/>
          <p:cNvSpPr txBox="1">
            <a:spLocks/>
          </p:cNvSpPr>
          <p:nvPr/>
        </p:nvSpPr>
        <p:spPr>
          <a:xfrm>
            <a:off x="342900" y="6507163"/>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7173" name="13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3" name="2 Rectángulo"/>
          <p:cNvSpPr/>
          <p:nvPr/>
        </p:nvSpPr>
        <p:spPr>
          <a:xfrm>
            <a:off x="342900" y="254345"/>
            <a:ext cx="8458200" cy="646331"/>
          </a:xfrm>
          <a:prstGeom prst="rect">
            <a:avLst/>
          </a:prstGeom>
        </p:spPr>
        <p:txBody>
          <a:bodyPr wrap="square">
            <a:spAutoFit/>
          </a:bodyPr>
          <a:lstStyle/>
          <a:p>
            <a:r>
              <a:rPr lang="es-PE" dirty="0"/>
              <a:t>El sistema le enviará un mail automático a la dirección de correo que registró. Debe dar click al enlace y agregar el usuario y contraseña.</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903" t="22917" r="35556" b="13412"/>
          <a:stretch/>
        </p:blipFill>
        <p:spPr bwMode="auto">
          <a:xfrm>
            <a:off x="2020705" y="900676"/>
            <a:ext cx="4606866" cy="52286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4 CuadroTexto"/>
          <p:cNvSpPr txBox="1"/>
          <p:nvPr/>
        </p:nvSpPr>
        <p:spPr>
          <a:xfrm>
            <a:off x="3595717" y="4325814"/>
            <a:ext cx="1533525" cy="507831"/>
          </a:xfrm>
          <a:prstGeom prst="rect">
            <a:avLst/>
          </a:prstGeom>
          <a:solidFill>
            <a:schemeClr val="bg1"/>
          </a:solidFill>
        </p:spPr>
        <p:txBody>
          <a:bodyPr wrap="square" rtlCol="0">
            <a:spAutoFit/>
          </a:bodyPr>
          <a:lstStyle/>
          <a:p>
            <a:pPr>
              <a:lnSpc>
                <a:spcPct val="150000"/>
              </a:lnSpc>
            </a:pPr>
            <a:r>
              <a:rPr lang="es-PE" sz="900" dirty="0" smtClean="0"/>
              <a:t>Usuario: </a:t>
            </a:r>
            <a:r>
              <a:rPr lang="es-PE" sz="900" dirty="0" err="1" smtClean="0"/>
              <a:t>mmerigog</a:t>
            </a:r>
            <a:endParaRPr lang="es-PE" sz="900" dirty="0" smtClean="0"/>
          </a:p>
          <a:p>
            <a:pPr>
              <a:lnSpc>
                <a:spcPct val="150000"/>
              </a:lnSpc>
            </a:pPr>
            <a:r>
              <a:rPr lang="es-PE" sz="900" dirty="0" smtClean="0"/>
              <a:t>Contraseña: n2W#FweIjh</a:t>
            </a:r>
          </a:p>
        </p:txBody>
      </p:sp>
      <p:sp>
        <p:nvSpPr>
          <p:cNvPr id="6" name="5 Rectángulo"/>
          <p:cNvSpPr/>
          <p:nvPr/>
        </p:nvSpPr>
        <p:spPr>
          <a:xfrm>
            <a:off x="3493732" y="3895494"/>
            <a:ext cx="1685429" cy="9910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Flecha derecha"/>
          <p:cNvSpPr/>
          <p:nvPr/>
        </p:nvSpPr>
        <p:spPr>
          <a:xfrm>
            <a:off x="2575529" y="4304396"/>
            <a:ext cx="712519" cy="31469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Flecha derecha"/>
          <p:cNvSpPr/>
          <p:nvPr/>
        </p:nvSpPr>
        <p:spPr>
          <a:xfrm>
            <a:off x="2208590" y="3073475"/>
            <a:ext cx="377175" cy="31469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342900" y="6383338"/>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8197" name="5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2" name="1 Rectángulo"/>
          <p:cNvSpPr/>
          <p:nvPr/>
        </p:nvSpPr>
        <p:spPr>
          <a:xfrm>
            <a:off x="342900" y="267101"/>
            <a:ext cx="8227894" cy="646331"/>
          </a:xfrm>
          <a:prstGeom prst="rect">
            <a:avLst/>
          </a:prstGeom>
        </p:spPr>
        <p:txBody>
          <a:bodyPr wrap="square">
            <a:spAutoFit/>
          </a:bodyPr>
          <a:lstStyle/>
          <a:p>
            <a:r>
              <a:rPr lang="es-PE" dirty="0"/>
              <a:t>Ingrese su usuario y contraseña en los espacios respectivos y dé click en el botón "Acceder"</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44" t="25521" r="10542" b="15365"/>
          <a:stretch/>
        </p:blipFill>
        <p:spPr bwMode="auto">
          <a:xfrm>
            <a:off x="331024" y="1200150"/>
            <a:ext cx="8666163" cy="4324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2 Rectángulo"/>
          <p:cNvSpPr/>
          <p:nvPr/>
        </p:nvSpPr>
        <p:spPr>
          <a:xfrm>
            <a:off x="3669476" y="4560126"/>
            <a:ext cx="1401288" cy="29688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Flecha izquierda"/>
          <p:cNvSpPr/>
          <p:nvPr/>
        </p:nvSpPr>
        <p:spPr>
          <a:xfrm>
            <a:off x="5189517" y="4611487"/>
            <a:ext cx="534389" cy="194160"/>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CuadroTexto"/>
          <p:cNvSpPr txBox="1"/>
          <p:nvPr/>
        </p:nvSpPr>
        <p:spPr>
          <a:xfrm>
            <a:off x="5878284" y="4493122"/>
            <a:ext cx="2336249" cy="430887"/>
          </a:xfrm>
          <a:prstGeom prst="rect">
            <a:avLst/>
          </a:prstGeom>
          <a:noFill/>
        </p:spPr>
        <p:txBody>
          <a:bodyPr wrap="square" rtlCol="0">
            <a:spAutoFit/>
          </a:bodyPr>
          <a:lstStyle/>
          <a:p>
            <a:r>
              <a:rPr lang="es-PE" sz="1100" dirty="0" smtClean="0"/>
              <a:t>Dar click aquí si en caso olvida  </a:t>
            </a:r>
          </a:p>
          <a:p>
            <a:r>
              <a:rPr lang="es-PE" sz="1100" dirty="0" smtClean="0"/>
              <a:t>su contraseña </a:t>
            </a:r>
            <a:endParaRPr lang="es-PE"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ítulo 2"/>
          <p:cNvSpPr txBox="1">
            <a:spLocks/>
          </p:cNvSpPr>
          <p:nvPr/>
        </p:nvSpPr>
        <p:spPr>
          <a:xfrm>
            <a:off x="342900" y="6577916"/>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9221" name="21 CuadroTexto"/>
          <p:cNvSpPr txBox="1">
            <a:spLocks noChangeArrowheads="1"/>
          </p:cNvSpPr>
          <p:nvPr/>
        </p:nvSpPr>
        <p:spPr bwMode="auto">
          <a:xfrm>
            <a:off x="6064250" y="6484253"/>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3" name="2 Rectángulo"/>
          <p:cNvSpPr/>
          <p:nvPr/>
        </p:nvSpPr>
        <p:spPr>
          <a:xfrm>
            <a:off x="342900" y="23770"/>
            <a:ext cx="8477250" cy="738664"/>
          </a:xfrm>
          <a:prstGeom prst="rect">
            <a:avLst/>
          </a:prstGeom>
        </p:spPr>
        <p:txBody>
          <a:bodyPr wrap="square">
            <a:spAutoFit/>
          </a:bodyPr>
          <a:lstStyle/>
          <a:p>
            <a:r>
              <a:rPr lang="es-PE" sz="1400" dirty="0"/>
              <a:t>Después de dar click en el botón “Acceder”, se abrirá una ventana donde tendrá que llenar o modificar los datos </a:t>
            </a:r>
            <a:r>
              <a:rPr lang="es-PE" sz="1400" dirty="0" smtClean="0"/>
              <a:t>que registraron anteriormente. Luego deberá </a:t>
            </a:r>
            <a:r>
              <a:rPr lang="es-PE" sz="1400" dirty="0"/>
              <a:t>dar click en el botón “Actualizar perfil” para que los datos sean guardados.</a:t>
            </a:r>
          </a:p>
        </p:txBody>
      </p:sp>
      <p:grpSp>
        <p:nvGrpSpPr>
          <p:cNvPr id="7" name="6 Grupo"/>
          <p:cNvGrpSpPr/>
          <p:nvPr/>
        </p:nvGrpSpPr>
        <p:grpSpPr>
          <a:xfrm>
            <a:off x="600092" y="692291"/>
            <a:ext cx="7761755" cy="5836394"/>
            <a:chOff x="600092" y="692291"/>
            <a:chExt cx="7761755" cy="5836394"/>
          </a:xfrm>
        </p:grpSpPr>
        <p:grpSp>
          <p:nvGrpSpPr>
            <p:cNvPr id="2" name="1 Grupo"/>
            <p:cNvGrpSpPr/>
            <p:nvPr/>
          </p:nvGrpSpPr>
          <p:grpSpPr>
            <a:xfrm>
              <a:off x="600092" y="692291"/>
              <a:ext cx="7761755" cy="5836394"/>
              <a:chOff x="436316" y="1384817"/>
              <a:chExt cx="7761755" cy="5836394"/>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27" b="8376"/>
              <a:stretch/>
            </p:blipFill>
            <p:spPr bwMode="auto">
              <a:xfrm>
                <a:off x="436316" y="1384817"/>
                <a:ext cx="7742704" cy="352156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4698" b="10894"/>
              <a:stretch/>
            </p:blipFill>
            <p:spPr bwMode="auto">
              <a:xfrm>
                <a:off x="453263" y="4852125"/>
                <a:ext cx="7744808" cy="236908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4" name="3 CuadroTexto"/>
            <p:cNvSpPr txBox="1"/>
            <p:nvPr/>
          </p:nvSpPr>
          <p:spPr>
            <a:xfrm>
              <a:off x="2325641" y="1585526"/>
              <a:ext cx="1511667" cy="169277"/>
            </a:xfrm>
            <a:prstGeom prst="rect">
              <a:avLst/>
            </a:prstGeom>
            <a:solidFill>
              <a:schemeClr val="bg1"/>
            </a:solidFill>
            <a:ln>
              <a:noFill/>
            </a:ln>
          </p:spPr>
          <p:txBody>
            <a:bodyPr wrap="square" rtlCol="0">
              <a:spAutoFit/>
            </a:bodyPr>
            <a:lstStyle/>
            <a:p>
              <a:r>
                <a:rPr lang="es-PE" sz="500" dirty="0" err="1" smtClean="0"/>
                <a:t>mmerinog</a:t>
              </a:r>
              <a:endParaRPr lang="es-PE" sz="500" dirty="0"/>
            </a:p>
          </p:txBody>
        </p:sp>
        <p:sp>
          <p:nvSpPr>
            <p:cNvPr id="10" name="9 CuadroTexto"/>
            <p:cNvSpPr txBox="1"/>
            <p:nvPr/>
          </p:nvSpPr>
          <p:spPr>
            <a:xfrm>
              <a:off x="2325640" y="2203054"/>
              <a:ext cx="1511667" cy="169277"/>
            </a:xfrm>
            <a:prstGeom prst="rect">
              <a:avLst/>
            </a:prstGeom>
            <a:solidFill>
              <a:schemeClr val="bg1"/>
            </a:solidFill>
            <a:ln>
              <a:noFill/>
            </a:ln>
          </p:spPr>
          <p:txBody>
            <a:bodyPr wrap="square" rtlCol="0">
              <a:spAutoFit/>
            </a:bodyPr>
            <a:lstStyle/>
            <a:p>
              <a:r>
                <a:rPr lang="es-PE" sz="500" dirty="0" smtClean="0"/>
                <a:t>mmerinog@pucp.pe</a:t>
              </a:r>
              <a:endParaRPr lang="es-PE" sz="500" dirty="0"/>
            </a:p>
          </p:txBody>
        </p:sp>
        <p:sp>
          <p:nvSpPr>
            <p:cNvPr id="11" name="10 CuadroTexto"/>
            <p:cNvSpPr txBox="1"/>
            <p:nvPr/>
          </p:nvSpPr>
          <p:spPr>
            <a:xfrm>
              <a:off x="2325639" y="1863898"/>
              <a:ext cx="893259" cy="169277"/>
            </a:xfrm>
            <a:prstGeom prst="rect">
              <a:avLst/>
            </a:prstGeom>
            <a:solidFill>
              <a:schemeClr val="bg1"/>
            </a:solidFill>
            <a:ln>
              <a:noFill/>
            </a:ln>
          </p:spPr>
          <p:txBody>
            <a:bodyPr wrap="square" rtlCol="0">
              <a:spAutoFit/>
            </a:bodyPr>
            <a:lstStyle/>
            <a:p>
              <a:r>
                <a:rPr lang="es-PE" sz="500" dirty="0" err="1" smtClean="0"/>
                <a:t>mmerinog</a:t>
              </a:r>
              <a:endParaRPr lang="es-PE" sz="500" dirty="0"/>
            </a:p>
          </p:txBody>
        </p:sp>
        <p:sp>
          <p:nvSpPr>
            <p:cNvPr id="12" name="11 CuadroTexto"/>
            <p:cNvSpPr txBox="1"/>
            <p:nvPr/>
          </p:nvSpPr>
          <p:spPr>
            <a:xfrm>
              <a:off x="2325641" y="1323891"/>
              <a:ext cx="1511666" cy="169277"/>
            </a:xfrm>
            <a:prstGeom prst="rect">
              <a:avLst/>
            </a:prstGeom>
            <a:solidFill>
              <a:schemeClr val="bg1"/>
            </a:solidFill>
            <a:ln>
              <a:noFill/>
            </a:ln>
          </p:spPr>
          <p:txBody>
            <a:bodyPr wrap="square" rtlCol="0">
              <a:spAutoFit/>
            </a:bodyPr>
            <a:lstStyle/>
            <a:p>
              <a:r>
                <a:rPr lang="es-PE" sz="500" dirty="0" err="1" smtClean="0"/>
                <a:t>mmerinog</a:t>
              </a:r>
              <a:endParaRPr lang="es-PE" sz="500" dirty="0"/>
            </a:p>
          </p:txBody>
        </p:sp>
        <p:sp>
          <p:nvSpPr>
            <p:cNvPr id="6" name="5 Rectángulo"/>
            <p:cNvSpPr/>
            <p:nvPr/>
          </p:nvSpPr>
          <p:spPr>
            <a:xfrm>
              <a:off x="7611466" y="727862"/>
              <a:ext cx="512064" cy="8778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342900" y="6383338"/>
            <a:ext cx="2516188" cy="2698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s-ES" sz="1400" dirty="0" smtClean="0">
                <a:solidFill>
                  <a:schemeClr val="accent5">
                    <a:lumMod val="75000"/>
                  </a:schemeClr>
                </a:solidFill>
              </a:rPr>
              <a:t>ASPIRANTE A PONENTE</a:t>
            </a:r>
            <a:endParaRPr lang="es-ES" sz="1400" dirty="0">
              <a:solidFill>
                <a:schemeClr val="accent5">
                  <a:lumMod val="75000"/>
                </a:schemeClr>
              </a:solidFill>
            </a:endParaRPr>
          </a:p>
        </p:txBody>
      </p:sp>
      <p:sp>
        <p:nvSpPr>
          <p:cNvPr id="10245" name="7 CuadroTexto"/>
          <p:cNvSpPr txBox="1">
            <a:spLocks noChangeArrowheads="1"/>
          </p:cNvSpPr>
          <p:nvPr/>
        </p:nvSpPr>
        <p:spPr bwMode="auto">
          <a:xfrm>
            <a:off x="6064250" y="6334125"/>
            <a:ext cx="294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1800" b="1">
                <a:solidFill>
                  <a:srgbClr val="0070C0"/>
                </a:solidFill>
              </a:rPr>
              <a:t>Oficina de Eventos y Viajes</a:t>
            </a:r>
          </a:p>
        </p:txBody>
      </p:sp>
      <p:sp>
        <p:nvSpPr>
          <p:cNvPr id="3" name="2 Rectángulo"/>
          <p:cNvSpPr/>
          <p:nvPr/>
        </p:nvSpPr>
        <p:spPr>
          <a:xfrm>
            <a:off x="342899" y="361092"/>
            <a:ext cx="8666163" cy="923330"/>
          </a:xfrm>
          <a:prstGeom prst="rect">
            <a:avLst/>
          </a:prstGeom>
        </p:spPr>
        <p:txBody>
          <a:bodyPr wrap="square">
            <a:spAutoFit/>
          </a:bodyPr>
          <a:lstStyle/>
          <a:p>
            <a:r>
              <a:rPr lang="es-PE" dirty="0"/>
              <a:t>Luego de haber dado click en el botón “Actualizar perfil”, podrá ir a la pestaña “Resúmenes” donde podrá ver los resúmenes que tendrá que desarrollar</a:t>
            </a:r>
            <a:r>
              <a:rPr lang="es-PE" dirty="0" smtClean="0"/>
              <a:t>. Si </a:t>
            </a:r>
            <a:r>
              <a:rPr lang="es-PE" dirty="0"/>
              <a:t>le damos click al título del resumen que se encuentra en estado “Borrador”, se podrá editar el resumen.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508" b="32540"/>
          <a:stretch/>
        </p:blipFill>
        <p:spPr bwMode="auto">
          <a:xfrm>
            <a:off x="281901" y="1811647"/>
            <a:ext cx="8788158" cy="27645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4 Rectángulo"/>
          <p:cNvSpPr/>
          <p:nvPr/>
        </p:nvSpPr>
        <p:spPr>
          <a:xfrm>
            <a:off x="8339046" y="1825771"/>
            <a:ext cx="579002" cy="98355"/>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701</Words>
  <Application>Microsoft Office PowerPoint</Application>
  <PresentationFormat>Presentación en pantalla (4:3)</PresentationFormat>
  <Paragraphs>66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Manual de uso para la plataforma de Sistema de ponencias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de uso para la plataforma de Sistema de ponencias</dc:title>
  <dc:creator>Estrella Eileen Cuadrado Guzman</dc:creator>
  <cp:lastModifiedBy>Araccelly Graciela Romero Tragodara</cp:lastModifiedBy>
  <cp:revision>28</cp:revision>
  <dcterms:created xsi:type="dcterms:W3CDTF">2014-07-16T13:29:44Z</dcterms:created>
  <dcterms:modified xsi:type="dcterms:W3CDTF">2015-03-11T19:42:34Z</dcterms:modified>
</cp:coreProperties>
</file>